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sldIdLst>
    <p:sldId id="256" r:id="rId2"/>
    <p:sldId id="286" r:id="rId3"/>
    <p:sldId id="276" r:id="rId4"/>
    <p:sldId id="257" r:id="rId5"/>
    <p:sldId id="275" r:id="rId6"/>
    <p:sldId id="277" r:id="rId7"/>
    <p:sldId id="273" r:id="rId8"/>
    <p:sldId id="278" r:id="rId9"/>
    <p:sldId id="279" r:id="rId10"/>
    <p:sldId id="280" r:id="rId11"/>
    <p:sldId id="281" r:id="rId12"/>
    <p:sldId id="282" r:id="rId13"/>
    <p:sldId id="283" r:id="rId14"/>
    <p:sldId id="258" r:id="rId15"/>
    <p:sldId id="263" r:id="rId16"/>
    <p:sldId id="271" r:id="rId17"/>
    <p:sldId id="262" r:id="rId18"/>
    <p:sldId id="270" r:id="rId19"/>
    <p:sldId id="284" r:id="rId20"/>
    <p:sldId id="285" r:id="rId2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0">
          <p15:clr>
            <a:srgbClr val="A4A3A4"/>
          </p15:clr>
        </p15:guide>
        <p15:guide id="2" pos="2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E4"/>
    <a:srgbClr val="2626FF"/>
    <a:srgbClr val="0000FF"/>
    <a:srgbClr val="00FF00"/>
    <a:srgbClr val="AAAAE4"/>
    <a:srgbClr val="AAAAFF"/>
    <a:srgbClr val="DFDFD7"/>
    <a:srgbClr val="2986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24" autoAdjust="0"/>
    <p:restoredTop sz="94660"/>
  </p:normalViewPr>
  <p:slideViewPr>
    <p:cSldViewPr snapToGrid="0" snapToObjects="1" showGuides="1">
      <p:cViewPr varScale="1">
        <p:scale>
          <a:sx n="79" d="100"/>
          <a:sy n="79" d="100"/>
        </p:scale>
        <p:origin x="54" y="1134"/>
      </p:cViewPr>
      <p:guideLst>
        <p:guide orient="horz" pos="2130"/>
        <p:guide pos="2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9088" y="3484201"/>
            <a:ext cx="6400800" cy="131445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4498983"/>
            <a:ext cx="9144000" cy="6950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MSK_logo_bevl_hor_r_pos_d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42" y="176276"/>
            <a:ext cx="2999716" cy="1082930"/>
          </a:xfrm>
          <a:prstGeom prst="rect">
            <a:avLst/>
          </a:prstGeom>
        </p:spPr>
      </p:pic>
      <p:pic>
        <p:nvPicPr>
          <p:cNvPr id="10" name="Picture 9" descr="MSK_super_pos_d_ltgray.pd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291" y="1107593"/>
            <a:ext cx="4888493" cy="54636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9088" y="1772582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784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003" y="205979"/>
            <a:ext cx="82296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166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120170"/>
            <a:ext cx="82296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7087" y="1146096"/>
            <a:ext cx="4038600" cy="2545556"/>
          </a:xfrm>
        </p:spPr>
        <p:txBody>
          <a:bodyPr>
            <a:normAutofit/>
          </a:bodyPr>
          <a:lstStyle>
            <a:lvl1pPr>
              <a:defRPr sz="2000" b="0"/>
            </a:lvl1pPr>
            <a:lvl2pPr>
              <a:defRPr sz="2000" b="0"/>
            </a:lvl2pPr>
            <a:lvl3pPr>
              <a:defRPr sz="2000" b="0"/>
            </a:lvl3pPr>
            <a:lvl4pPr>
              <a:defRPr sz="2000" b="0"/>
            </a:lvl4pPr>
            <a:lvl5pPr>
              <a:defRPr sz="2000" b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6690" y="1146096"/>
            <a:ext cx="4038600" cy="2545556"/>
          </a:xfrm>
        </p:spPr>
        <p:txBody>
          <a:bodyPr>
            <a:normAutofit/>
          </a:bodyPr>
          <a:lstStyle>
            <a:lvl1pPr>
              <a:defRPr sz="2000" b="0"/>
            </a:lvl1pPr>
            <a:lvl2pPr>
              <a:defRPr sz="2000" b="0"/>
            </a:lvl2pPr>
            <a:lvl3pPr>
              <a:defRPr sz="2000" b="0"/>
            </a:lvl3pPr>
            <a:lvl4pPr>
              <a:defRPr sz="2000" b="0"/>
            </a:lvl4pPr>
            <a:lvl5pPr>
              <a:defRPr sz="2000" b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283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647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368" y="115133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649" y="1631156"/>
            <a:ext cx="4040188" cy="2963466"/>
          </a:xfrm>
        </p:spPr>
        <p:txBody>
          <a:bodyPr>
            <a:normAutofit/>
          </a:bodyPr>
          <a:lstStyle>
            <a:lvl1pPr>
              <a:defRPr sz="1800" b="0"/>
            </a:lvl1pPr>
            <a:lvl2pPr>
              <a:defRPr sz="1800" b="0"/>
            </a:lvl2pPr>
            <a:lvl3pPr>
              <a:defRPr sz="1800" b="0"/>
            </a:lvl3pPr>
            <a:lvl4pPr>
              <a:defRPr sz="1800" b="0"/>
            </a:lvl4pPr>
            <a:lvl5pPr>
              <a:defRPr sz="1800" b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75102" y="115133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75102" y="1631156"/>
            <a:ext cx="4041775" cy="2963466"/>
          </a:xfrm>
        </p:spPr>
        <p:txBody>
          <a:bodyPr>
            <a:normAutofit/>
          </a:bodyPr>
          <a:lstStyle>
            <a:lvl1pPr>
              <a:defRPr sz="1800" b="0"/>
            </a:lvl1pPr>
            <a:lvl2pPr>
              <a:defRPr sz="1800" b="0"/>
            </a:lvl2pPr>
            <a:lvl3pPr>
              <a:defRPr sz="1800" b="0"/>
            </a:lvl3pPr>
            <a:lvl4pPr>
              <a:defRPr sz="1800" b="0"/>
            </a:lvl4pPr>
            <a:lvl5pPr>
              <a:defRPr sz="1800" b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329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68745" y="4507803"/>
            <a:ext cx="8670135" cy="6356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MSK_super_pos_d_ltgray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291" y="1107593"/>
            <a:ext cx="4888493" cy="54636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745" y="1636119"/>
            <a:ext cx="82296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600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3555350"/>
            <a:ext cx="5486400" cy="603647"/>
          </a:xfrm>
        </p:spPr>
        <p:txBody>
          <a:bodyPr/>
          <a:lstStyle>
            <a:lvl1pPr marL="0" indent="0">
              <a:buNone/>
              <a:defRPr sz="14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2243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004" y="205979"/>
            <a:ext cx="82296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489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8745" y="91566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16ED6-2BEF-3449-A962-CE14D18B037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MSK_logo_bevl_hor_r_pos_d.pdf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28" y="4574710"/>
            <a:ext cx="1621484" cy="585373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457200" y="4594623"/>
            <a:ext cx="8229600" cy="0"/>
          </a:xfrm>
          <a:prstGeom prst="line">
            <a:avLst/>
          </a:prstGeom>
          <a:ln w="28575" cmpd="sng">
            <a:solidFill>
              <a:srgbClr val="2986E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618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7" r:id="rId6"/>
    <p:sldLayoutId id="2147483658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3200" b="1" i="0" kern="1200">
          <a:solidFill>
            <a:srgbClr val="2986E2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b="1" i="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b="1" i="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1" i="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1" i="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1" i="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boas.com/calc/cryo/index.html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Development of a searchable database of cryoablation simulations, for use in treatment planning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9088" y="3484200"/>
            <a:ext cx="6400800" cy="1526711"/>
          </a:xfrm>
        </p:spPr>
        <p:txBody>
          <a:bodyPr>
            <a:normAutofit/>
          </a:bodyPr>
          <a:lstStyle/>
          <a:p>
            <a:r>
              <a:rPr lang="en-US" dirty="0" smtClean="0"/>
              <a:t>F. Edward Boas, MD, PhD</a:t>
            </a:r>
          </a:p>
          <a:p>
            <a:r>
              <a:rPr lang="en-US" dirty="0" smtClean="0"/>
              <a:t>Memorial Sloan Kettering Cancer Center</a:t>
            </a:r>
          </a:p>
          <a:p>
            <a:endParaRPr lang="en-US" dirty="0" smtClean="0"/>
          </a:p>
          <a:p>
            <a:r>
              <a:rPr lang="en-US" dirty="0" smtClean="0"/>
              <a:t>SIR 2016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4961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disclosures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F. Edward Boas: </a:t>
            </a:r>
            <a:r>
              <a:rPr lang="en-US" dirty="0"/>
              <a:t>co-founder of </a:t>
            </a:r>
            <a:r>
              <a:rPr lang="en-US" dirty="0" err="1"/>
              <a:t>Claripacs</a:t>
            </a:r>
            <a:r>
              <a:rPr lang="en-US" dirty="0"/>
              <a:t>, LLC</a:t>
            </a:r>
            <a:r>
              <a:rPr lang="en-US" dirty="0" smtClean="0"/>
              <a:t>.</a:t>
            </a:r>
          </a:p>
          <a:p>
            <a:r>
              <a:rPr lang="en-US" dirty="0"/>
              <a:t>Jeremy C. </a:t>
            </a:r>
            <a:r>
              <a:rPr lang="en-US" dirty="0" err="1" smtClean="0"/>
              <a:t>Durack</a:t>
            </a:r>
            <a:r>
              <a:rPr lang="en-US" dirty="0" smtClean="0"/>
              <a:t>: Scientific </a:t>
            </a:r>
            <a:r>
              <a:rPr lang="en-US" dirty="0"/>
              <a:t>Advisory Board </a:t>
            </a:r>
            <a:r>
              <a:rPr lang="en-US" dirty="0" smtClean="0"/>
              <a:t>member and investor </a:t>
            </a:r>
            <a:r>
              <a:rPr lang="en-US" dirty="0"/>
              <a:t>in </a:t>
            </a:r>
            <a:r>
              <a:rPr lang="en-US" dirty="0" err="1"/>
              <a:t>Adient</a:t>
            </a:r>
            <a:r>
              <a:rPr lang="en-US" dirty="0"/>
              <a:t> Medical</a:t>
            </a:r>
            <a:r>
              <a:rPr lang="en-US" dirty="0" smtClean="0"/>
              <a:t>.</a:t>
            </a:r>
          </a:p>
          <a:p>
            <a:r>
              <a:rPr lang="en-US" dirty="0"/>
              <a:t>Stephen B. </a:t>
            </a:r>
            <a:r>
              <a:rPr lang="en-US" dirty="0" smtClean="0"/>
              <a:t>Solomon: </a:t>
            </a:r>
            <a:r>
              <a:rPr lang="en-US" dirty="0"/>
              <a:t>PI on a multicenter lung cryoablation trial sponsored by </a:t>
            </a:r>
            <a:r>
              <a:rPr lang="en-US" dirty="0" err="1" smtClean="0"/>
              <a:t>Galil</a:t>
            </a:r>
            <a:r>
              <a:rPr lang="en-US" dirty="0" smtClean="0"/>
              <a:t>; receives </a:t>
            </a:r>
            <a:r>
              <a:rPr lang="en-US" dirty="0"/>
              <a:t>research support from </a:t>
            </a:r>
            <a:r>
              <a:rPr lang="en-US" dirty="0" err="1"/>
              <a:t>AngioDynamics</a:t>
            </a:r>
            <a:r>
              <a:rPr lang="en-US" dirty="0"/>
              <a:t> and GE Healthcare.</a:t>
            </a:r>
            <a:endParaRPr lang="en-US" dirty="0" smtClean="0"/>
          </a:p>
          <a:p>
            <a:r>
              <a:rPr lang="en-US" dirty="0" err="1"/>
              <a:t>Hooman</a:t>
            </a:r>
            <a:r>
              <a:rPr lang="en-US" dirty="0"/>
              <a:t> </a:t>
            </a:r>
            <a:r>
              <a:rPr lang="en-US" dirty="0" err="1" smtClean="0"/>
              <a:t>Yarmohammadi</a:t>
            </a:r>
            <a:r>
              <a:rPr lang="en-US" dirty="0" smtClean="0"/>
              <a:t>: co-PI </a:t>
            </a:r>
            <a:r>
              <a:rPr lang="en-US" dirty="0"/>
              <a:t>on a multicenter lung cryoablation trial sponsored by </a:t>
            </a:r>
            <a:r>
              <a:rPr lang="en-US" dirty="0" err="1" smtClean="0"/>
              <a:t>Galil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9410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Cryoablation </a:t>
            </a:r>
            <a:r>
              <a:rPr lang="en-US" dirty="0"/>
              <a:t>i</a:t>
            </a:r>
            <a:r>
              <a:rPr lang="en-US" dirty="0" smtClean="0"/>
              <a:t>nstructions for use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98" y="1063229"/>
            <a:ext cx="2788250" cy="3173785"/>
          </a:xfrm>
        </p:spPr>
      </p:pic>
      <p:sp>
        <p:nvSpPr>
          <p:cNvPr id="7" name="TextBox 6"/>
          <p:cNvSpPr txBox="1"/>
          <p:nvPr/>
        </p:nvSpPr>
        <p:spPr>
          <a:xfrm>
            <a:off x="3538584" y="1080461"/>
            <a:ext cx="521631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Room temperature gel</a:t>
            </a:r>
          </a:p>
          <a:p>
            <a:r>
              <a:rPr lang="en-US" dirty="0" smtClean="0"/>
              <a:t>10 minute freeze, 5 minute thaw, 10 minute freeze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b="1" dirty="0" smtClean="0"/>
              <a:t>What about multiple probes?</a:t>
            </a:r>
          </a:p>
          <a:p>
            <a:r>
              <a:rPr lang="en-US" b="1" dirty="0" smtClean="0"/>
              <a:t>Longer or shorter ablations?</a:t>
            </a:r>
            <a:endParaRPr lang="en-US" b="1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Image credit: </a:t>
            </a:r>
            <a:r>
              <a:rPr lang="en-US" dirty="0" err="1" smtClean="0"/>
              <a:t>Galil</a:t>
            </a:r>
            <a:r>
              <a:rPr lang="en-US" dirty="0" smtClean="0"/>
              <a:t> Medical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15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Cryoablation 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162087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Pennes</a:t>
            </a:r>
            <a:r>
              <a:rPr lang="en-US" dirty="0" smtClean="0"/>
              <a:t> </a:t>
            </a:r>
            <a:r>
              <a:rPr lang="en-US" dirty="0" err="1" smtClean="0"/>
              <a:t>bioheat</a:t>
            </a:r>
            <a:r>
              <a:rPr lang="en-US" dirty="0" smtClean="0"/>
              <a:t> equation</a:t>
            </a:r>
          </a:p>
          <a:p>
            <a:r>
              <a:rPr lang="en-US" dirty="0" smtClean="0"/>
              <a:t>3D grid, 1 mm voxels</a:t>
            </a:r>
          </a:p>
          <a:p>
            <a:r>
              <a:rPr lang="en-US" dirty="0" smtClean="0"/>
              <a:t>Heat diffusion</a:t>
            </a:r>
          </a:p>
          <a:p>
            <a:r>
              <a:rPr lang="en-US" dirty="0" smtClean="0"/>
              <a:t>Tissue perfusion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1482" y="4191762"/>
            <a:ext cx="1270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 minute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34417" y="4191763"/>
            <a:ext cx="1270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</a:t>
            </a:r>
            <a:r>
              <a:rPr lang="en-US" dirty="0" smtClean="0"/>
              <a:t> minutes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215349" y="4191762"/>
            <a:ext cx="1270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</a:t>
            </a:r>
            <a:r>
              <a:rPr lang="en-US" dirty="0" smtClean="0"/>
              <a:t> minutes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596280" y="4191762"/>
            <a:ext cx="1270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5</a:t>
            </a:r>
            <a:r>
              <a:rPr lang="en-US" dirty="0" smtClean="0"/>
              <a:t> minutes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977210" y="4191762"/>
            <a:ext cx="1270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7</a:t>
            </a:r>
            <a:r>
              <a:rPr lang="en-US" dirty="0" smtClean="0"/>
              <a:t> minutes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358146" y="4191763"/>
            <a:ext cx="1270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10 minutes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98" y="2921473"/>
            <a:ext cx="1270289" cy="127028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132" y="2921473"/>
            <a:ext cx="1270289" cy="127028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066" y="2921472"/>
            <a:ext cx="1270289" cy="127028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998" y="2921471"/>
            <a:ext cx="1270289" cy="127028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930" y="2921470"/>
            <a:ext cx="1270289" cy="127028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146" y="2921473"/>
            <a:ext cx="1270289" cy="12702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141" y="193131"/>
            <a:ext cx="2234812" cy="22406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255485" y="3152775"/>
            <a:ext cx="335689" cy="33813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255485" y="193131"/>
            <a:ext cx="247656" cy="295964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5591174" y="2433755"/>
            <a:ext cx="2146779" cy="105715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83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Cryoablation simulation: Heat diffusion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144620" y="143158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640730" y="143158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136840" y="143158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32950" y="143158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48510" y="192769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144620" y="192769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640730" y="192769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136840" y="192769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32950" y="192769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8510" y="242380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144620" y="242380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640730" y="2423807"/>
            <a:ext cx="457200" cy="45720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136840" y="242380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632950" y="242380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48510" y="291991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144620" y="291991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640730" y="291991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2136840" y="291991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2632950" y="291991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48510" y="341602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144620" y="341602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640730" y="341602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2136840" y="341602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632950" y="341602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Up Arrow 28"/>
          <p:cNvSpPr/>
          <p:nvPr/>
        </p:nvSpPr>
        <p:spPr>
          <a:xfrm>
            <a:off x="1778538" y="2529191"/>
            <a:ext cx="181583" cy="239949"/>
          </a:xfrm>
          <a:prstGeom prst="upArrow">
            <a:avLst>
              <a:gd name="adj1" fmla="val 35714"/>
              <a:gd name="adj2" fmla="val 5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Up Arrow 29"/>
          <p:cNvSpPr/>
          <p:nvPr/>
        </p:nvSpPr>
        <p:spPr>
          <a:xfrm flipV="1">
            <a:off x="1775294" y="2036322"/>
            <a:ext cx="181583" cy="239949"/>
          </a:xfrm>
          <a:prstGeom prst="upArrow">
            <a:avLst>
              <a:gd name="adj1" fmla="val 35714"/>
              <a:gd name="adj2" fmla="val 5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Up Arrow 30"/>
          <p:cNvSpPr/>
          <p:nvPr/>
        </p:nvSpPr>
        <p:spPr>
          <a:xfrm flipV="1">
            <a:off x="2274648" y="2529191"/>
            <a:ext cx="181583" cy="239949"/>
          </a:xfrm>
          <a:prstGeom prst="upArrow">
            <a:avLst>
              <a:gd name="adj1" fmla="val 35714"/>
              <a:gd name="adj2" fmla="val 5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Up Arrow 31"/>
          <p:cNvSpPr/>
          <p:nvPr/>
        </p:nvSpPr>
        <p:spPr>
          <a:xfrm flipV="1">
            <a:off x="1778538" y="3028542"/>
            <a:ext cx="181583" cy="239949"/>
          </a:xfrm>
          <a:prstGeom prst="upArrow">
            <a:avLst>
              <a:gd name="adj1" fmla="val 35714"/>
              <a:gd name="adj2" fmla="val 5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Up Arrow 32"/>
          <p:cNvSpPr/>
          <p:nvPr/>
        </p:nvSpPr>
        <p:spPr>
          <a:xfrm flipV="1">
            <a:off x="1282428" y="2529189"/>
            <a:ext cx="181583" cy="239949"/>
          </a:xfrm>
          <a:prstGeom prst="upArrow">
            <a:avLst>
              <a:gd name="adj1" fmla="val 35714"/>
              <a:gd name="adj2" fmla="val 5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3352800" y="1845810"/>
            <a:ext cx="536318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Diffusion depends on tissue- </a:t>
            </a:r>
            <a:r>
              <a:rPr lang="en-US" dirty="0"/>
              <a:t>and </a:t>
            </a:r>
            <a:r>
              <a:rPr lang="en-US" dirty="0" smtClean="0"/>
              <a:t>temperature-specific: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thermal conductivity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heat capacity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water </a:t>
            </a:r>
            <a:r>
              <a:rPr lang="en-US" dirty="0"/>
              <a:t>content</a:t>
            </a:r>
          </a:p>
          <a:p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1640730" y="1290048"/>
            <a:ext cx="4572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1640730" y="1244328"/>
            <a:ext cx="0" cy="9144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2097930" y="1244328"/>
            <a:ext cx="0" cy="9144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504447" y="900521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mm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648510" y="143158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04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Cryoablation simulation: Tissue perfusion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48510" y="143158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44620" y="143158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640730" y="143158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136840" y="143158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32950" y="143158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48510" y="192769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144620" y="192769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640730" y="192769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136840" y="192769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32950" y="192769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8510" y="242380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144620" y="242380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640730" y="2423807"/>
            <a:ext cx="457200" cy="45720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136840" y="242380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632950" y="242380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48510" y="291991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144620" y="291991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640730" y="291991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2136840" y="291991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2632950" y="291991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48510" y="341602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144620" y="341602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640730" y="341602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2136840" y="341602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632950" y="3416027"/>
            <a:ext cx="457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Up Arrow 28"/>
          <p:cNvSpPr/>
          <p:nvPr/>
        </p:nvSpPr>
        <p:spPr>
          <a:xfrm>
            <a:off x="1778538" y="2529191"/>
            <a:ext cx="181583" cy="239949"/>
          </a:xfrm>
          <a:prstGeom prst="upArrow">
            <a:avLst>
              <a:gd name="adj1" fmla="val 35714"/>
              <a:gd name="adj2" fmla="val 5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3352800" y="1845810"/>
            <a:ext cx="536318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Perfusion heats up tissue &lt; 37°C</a:t>
            </a:r>
          </a:p>
          <a:p>
            <a:r>
              <a:rPr lang="en-US" dirty="0" smtClean="0"/>
              <a:t>(and cools tissue &gt;</a:t>
            </a:r>
            <a:r>
              <a:rPr lang="en-US" dirty="0"/>
              <a:t> </a:t>
            </a:r>
            <a:r>
              <a:rPr lang="en-US" dirty="0" smtClean="0"/>
              <a:t>37°C)</a:t>
            </a:r>
          </a:p>
          <a:p>
            <a:endParaRPr lang="en-US" dirty="0" smtClean="0"/>
          </a:p>
          <a:p>
            <a:r>
              <a:rPr lang="en-US" dirty="0" smtClean="0"/>
              <a:t>Kidney (high perfusion)</a:t>
            </a:r>
          </a:p>
          <a:p>
            <a:r>
              <a:rPr lang="en-US" dirty="0" smtClean="0"/>
              <a:t>Liver (intermediate perfusion)</a:t>
            </a:r>
          </a:p>
          <a:p>
            <a:r>
              <a:rPr lang="en-US" dirty="0" smtClean="0"/>
              <a:t>Muscle (low perfusion)</a:t>
            </a:r>
          </a:p>
          <a:p>
            <a:r>
              <a:rPr lang="en-US" dirty="0" smtClean="0"/>
              <a:t>Fat (very low perfusion)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80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Cryoablation simulation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433353" y="874712"/>
            <a:ext cx="365111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dirty="0" smtClean="0">
                <a:solidFill>
                  <a:srgbClr val="2626FF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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&lt; </a:t>
            </a:r>
            <a:r>
              <a:rPr lang="en-US" dirty="0" smtClean="0"/>
              <a:t>–20°C</a:t>
            </a:r>
            <a:endParaRPr lang="en-US" dirty="0" smtClean="0">
              <a:solidFill>
                <a:srgbClr val="000000"/>
              </a:solidFill>
              <a:latin typeface="Calibri" panose="020F0502020204030204" pitchFamily="34" charset="0"/>
              <a:sym typeface="Wingdings" panose="05000000000000000000" pitchFamily="2" charset="2"/>
            </a:endParaRPr>
          </a:p>
          <a:p>
            <a:r>
              <a:rPr lang="en-US" dirty="0" smtClean="0">
                <a:solidFill>
                  <a:srgbClr val="2626E4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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&lt; 0</a:t>
            </a:r>
            <a:r>
              <a:rPr lang="en-US" dirty="0"/>
              <a:t>°C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IceRod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 Plus probes in kidney</a:t>
            </a:r>
          </a:p>
          <a:p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2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cm 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spacing</a:t>
            </a:r>
          </a:p>
          <a:p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10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min freeze, 8 min thaw, 10 min 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freeze</a:t>
            </a:r>
            <a:endParaRPr lang="en-US" dirty="0"/>
          </a:p>
        </p:txBody>
      </p:sp>
      <p:pic>
        <p:nvPicPr>
          <p:cNvPr id="6" name="movie_A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0003" y="843468"/>
            <a:ext cx="5213350" cy="3394075"/>
          </a:xfrm>
        </p:spPr>
      </p:pic>
    </p:spTree>
    <p:extLst>
      <p:ext uri="{BB962C8B-B14F-4D97-AF65-F5344CB8AC3E}">
        <p14:creationId xmlns:p14="http://schemas.microsoft.com/office/powerpoint/2010/main" val="46428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Accuracy: Predicting ice ball size in gel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92" y="934273"/>
            <a:ext cx="3336548" cy="3394075"/>
          </a:xfrm>
        </p:spPr>
      </p:pic>
      <p:sp>
        <p:nvSpPr>
          <p:cNvPr id="5" name="Rectangle 4"/>
          <p:cNvSpPr/>
          <p:nvPr/>
        </p:nvSpPr>
        <p:spPr>
          <a:xfrm>
            <a:off x="4038129" y="1063229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1-4 probe ablations (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IceRod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Plus and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IceSphere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in gel, with 1-2 cm spacing between probes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Average error: 1 mm</a:t>
            </a:r>
          </a:p>
          <a:p>
            <a:r>
              <a:rPr lang="en-US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Maximum error: 3 mm</a:t>
            </a:r>
          </a:p>
          <a:p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(26 measurements)</a:t>
            </a:r>
          </a:p>
          <a:p>
            <a:endParaRPr lang="en-US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 data: </a:t>
            </a:r>
            <a:r>
              <a:rPr lang="en-US" dirty="0" smtClean="0"/>
              <a:t>Shah TT et al., 2016, </a:t>
            </a:r>
            <a:r>
              <a:rPr lang="en-US" i="1" dirty="0" smtClean="0"/>
              <a:t>Urology</a:t>
            </a:r>
            <a:r>
              <a:rPr lang="en-US" dirty="0" smtClean="0"/>
              <a:t>. In press.</a:t>
            </a:r>
            <a:endParaRPr lang="en-US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73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Synergy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11" y="1673562"/>
            <a:ext cx="2743200" cy="2743200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931" y="1673562"/>
            <a:ext cx="2743200" cy="2743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336351" y="1673562"/>
            <a:ext cx="24124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FF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</a:t>
            </a:r>
            <a:r>
              <a:rPr lang="en-US" dirty="0" smtClean="0">
                <a:latin typeface="Calibri" panose="020F0502020204030204" pitchFamily="34" charset="0"/>
                <a:sym typeface="Wingdings" panose="05000000000000000000" pitchFamily="2" charset="2"/>
              </a:rPr>
              <a:t> 1-probe ice ball</a:t>
            </a:r>
          </a:p>
          <a:p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</a:t>
            </a:r>
            <a:r>
              <a:rPr lang="en-US" dirty="0">
                <a:latin typeface="Calibri" panose="020F0502020204030204" pitchFamily="34" charset="0"/>
                <a:sym typeface="Wingdings" panose="05000000000000000000" pitchFamily="2" charset="2"/>
              </a:rPr>
              <a:t> 2-probe </a:t>
            </a:r>
            <a:r>
              <a:rPr lang="en-US" dirty="0" smtClean="0">
                <a:latin typeface="Calibri" panose="020F0502020204030204" pitchFamily="34" charset="0"/>
                <a:sym typeface="Wingdings" panose="05000000000000000000" pitchFamily="2" charset="2"/>
              </a:rPr>
              <a:t>ice ball</a:t>
            </a:r>
          </a:p>
          <a:p>
            <a:pPr marL="285750" indent="-285750">
              <a:buFont typeface="Wingdings" panose="05000000000000000000" pitchFamily="2" charset="2"/>
              <a:buChar char="n"/>
            </a:pPr>
            <a:endParaRPr lang="en-US" dirty="0">
              <a:latin typeface="Calibri" panose="020F0502020204030204" pitchFamily="34" charset="0"/>
              <a:sym typeface="Wingdings" panose="05000000000000000000" pitchFamily="2" charset="2"/>
            </a:endParaRPr>
          </a:p>
          <a:p>
            <a:endParaRPr lang="en-US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IceRod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 Plus in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water, 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2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cm spacing, 10 min freeze, 5 min thaw, 10 min freeze</a:t>
            </a:r>
            <a:r>
              <a:rPr lang="en-US" dirty="0"/>
              <a:t> </a:t>
            </a:r>
            <a:r>
              <a:rPr lang="en-US" dirty="0" smtClean="0"/>
              <a:t>.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n"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17511" y="940340"/>
            <a:ext cx="5232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Multiple probe ablations are larger than you’d expect: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28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Accuracy: Predicting synergy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11" y="901835"/>
            <a:ext cx="3336548" cy="3394075"/>
          </a:xfrm>
        </p:spPr>
      </p:pic>
      <p:sp>
        <p:nvSpPr>
          <p:cNvPr id="5" name="Rectangle 4"/>
          <p:cNvSpPr/>
          <p:nvPr/>
        </p:nvSpPr>
        <p:spPr>
          <a:xfrm>
            <a:off x="4228358" y="1374906"/>
            <a:ext cx="41309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 to 1.2 cm of synergy.</a:t>
            </a:r>
          </a:p>
          <a:p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Accurately predicted by simulations.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More synergy seen with: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More ablation probes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Closer probe spacing</a:t>
            </a:r>
          </a:p>
        </p:txBody>
      </p:sp>
    </p:spTree>
    <p:extLst>
      <p:ext uri="{BB962C8B-B14F-4D97-AF65-F5344CB8AC3E}">
        <p14:creationId xmlns:p14="http://schemas.microsoft.com/office/powerpoint/2010/main" val="20492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Accuracy: Predicting ice ball size in patients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29" y="972362"/>
            <a:ext cx="5674186" cy="3278961"/>
          </a:xfrm>
        </p:spPr>
      </p:pic>
      <p:sp>
        <p:nvSpPr>
          <p:cNvPr id="5" name="Rectangle 4"/>
          <p:cNvSpPr/>
          <p:nvPr/>
        </p:nvSpPr>
        <p:spPr>
          <a:xfrm>
            <a:off x="6290553" y="1506090"/>
            <a:ext cx="273196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Actual ice ball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redicted ice ball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3-probe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renal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cryoablation.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6014121" y="1689967"/>
            <a:ext cx="327638" cy="0"/>
          </a:xfrm>
          <a:prstGeom prst="line">
            <a:avLst/>
          </a:prstGeom>
          <a:ln w="3175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014121" y="1959407"/>
            <a:ext cx="327638" cy="0"/>
          </a:xfrm>
          <a:prstGeom prst="line">
            <a:avLst/>
          </a:prstGeom>
          <a:ln w="31750">
            <a:solidFill>
              <a:srgbClr val="FF0000"/>
            </a:solidFill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176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Accuracy: Predicting ice ball size in patients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27" y="873775"/>
            <a:ext cx="3336548" cy="3394075"/>
          </a:xfrm>
        </p:spPr>
      </p:pic>
      <p:sp>
        <p:nvSpPr>
          <p:cNvPr id="5" name="Rectangle 4"/>
          <p:cNvSpPr/>
          <p:nvPr/>
        </p:nvSpPr>
        <p:spPr>
          <a:xfrm>
            <a:off x="4179820" y="1555149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1-6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probe clinical cryoablation procedures in kidney and liver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  <a:p>
            <a:r>
              <a:rPr lang="en-US" b="1" dirty="0"/>
              <a:t>Average </a:t>
            </a:r>
            <a:r>
              <a:rPr lang="en-US" b="1" dirty="0" smtClean="0"/>
              <a:t>error: 4 mm</a:t>
            </a:r>
          </a:p>
          <a:p>
            <a:r>
              <a:rPr lang="en-US" b="1" dirty="0" smtClean="0"/>
              <a:t>Maximum error: </a:t>
            </a:r>
            <a:r>
              <a:rPr lang="en-US" b="1" dirty="0"/>
              <a:t>10 </a:t>
            </a:r>
            <a:r>
              <a:rPr lang="en-US" b="1" dirty="0" smtClean="0"/>
              <a:t>mm</a:t>
            </a:r>
          </a:p>
          <a:p>
            <a:r>
              <a:rPr lang="en-US" dirty="0" smtClean="0"/>
              <a:t>(</a:t>
            </a:r>
            <a:r>
              <a:rPr lang="en-US" dirty="0"/>
              <a:t>42 measurements).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03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Cryoablation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 accurately predict the cryoablation zone.</a:t>
            </a:r>
          </a:p>
          <a:p>
            <a:r>
              <a:rPr lang="en-US" dirty="0" smtClean="0"/>
              <a:t>Now let’s use this to plan cryoablation procedures!</a:t>
            </a:r>
          </a:p>
          <a:p>
            <a:endParaRPr lang="en-US" dirty="0"/>
          </a:p>
          <a:p>
            <a:r>
              <a:rPr lang="en-US" dirty="0" smtClean="0"/>
              <a:t>Problem: 25 minute cryoablation takes 35 minutes to simulate.</a:t>
            </a:r>
          </a:p>
          <a:p>
            <a:r>
              <a:rPr lang="en-US" dirty="0" smtClean="0"/>
              <a:t>Solution: Precompute a database of thousands of different probe </a:t>
            </a:r>
            <a:r>
              <a:rPr lang="en-US" dirty="0" err="1" smtClean="0"/>
              <a:t>configuations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90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Cryoablation planning database</a:t>
            </a:r>
            <a:endParaRPr lang="en-U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686930" y="1423809"/>
            <a:ext cx="6303777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5670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simulations: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tissue types (kidney, liver, muscle, fat, and water)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probe types (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Galil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IceRod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Plus 1.5 or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IceSphere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 probe configurations (1-6 probes)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1-2 cm probe spacing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27 ablation schedules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26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Probe configurations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8" t="8226" b="1588"/>
          <a:stretch/>
        </p:blipFill>
        <p:spPr>
          <a:xfrm>
            <a:off x="992217" y="803822"/>
            <a:ext cx="3769850" cy="3670901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679" y="1804997"/>
            <a:ext cx="2104091" cy="115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36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Ablation schedules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1-20 min. freeze, in 1 min. increments</a:t>
            </a:r>
          </a:p>
          <a:p>
            <a:r>
              <a:rPr lang="en-US" dirty="0"/>
              <a:t>2 min. freeze, 1 min. passive thaw, 2 min. freeze</a:t>
            </a:r>
          </a:p>
          <a:p>
            <a:r>
              <a:rPr lang="en-US" dirty="0"/>
              <a:t>4 min. freeze, 2 min. passive thaw, 4 min. freeze</a:t>
            </a:r>
          </a:p>
          <a:p>
            <a:r>
              <a:rPr lang="en-US" dirty="0"/>
              <a:t>6 min. freeze, 3 min. passive thaw, 6 min. freeze</a:t>
            </a:r>
          </a:p>
          <a:p>
            <a:r>
              <a:rPr lang="en-US" dirty="0"/>
              <a:t>8 min. freeze, 4 min. passive thaw, 8 min. freeze</a:t>
            </a:r>
          </a:p>
          <a:p>
            <a:r>
              <a:rPr lang="en-US" dirty="0"/>
              <a:t>10 min. freeze, 5 min passive thaw, 10 or 15 or 20 min. freeze</a:t>
            </a:r>
          </a:p>
        </p:txBody>
      </p:sp>
    </p:spTree>
    <p:extLst>
      <p:ext uri="{BB962C8B-B14F-4D97-AF65-F5344CB8AC3E}">
        <p14:creationId xmlns:p14="http://schemas.microsoft.com/office/powerpoint/2010/main" val="239177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Cryoablation database coverage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003" y="798077"/>
            <a:ext cx="8466797" cy="86003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Good coverage of </a:t>
            </a:r>
            <a:r>
              <a:rPr lang="en-US" dirty="0"/>
              <a:t>a </a:t>
            </a:r>
            <a:r>
              <a:rPr lang="en-US" dirty="0" smtClean="0"/>
              <a:t>wide </a:t>
            </a:r>
            <a:r>
              <a:rPr lang="en-US" dirty="0"/>
              <a:t>range of ice ball sizes and </a:t>
            </a:r>
            <a:r>
              <a:rPr lang="en-US" dirty="0" smtClean="0"/>
              <a:t>shapes up </a:t>
            </a:r>
            <a:r>
              <a:rPr lang="en-US" dirty="0"/>
              <a:t>to 9.8 cm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sz="1200" dirty="0" smtClean="0"/>
              <a:t>For </a:t>
            </a:r>
            <a:r>
              <a:rPr lang="en-US" sz="1200" dirty="0"/>
              <a:t>any desired ice ball size </a:t>
            </a:r>
            <a:r>
              <a:rPr lang="en-US" sz="1200" i="1" dirty="0"/>
              <a:t>a </a:t>
            </a:r>
            <a:r>
              <a:rPr lang="en-US" sz="1200" dirty="0"/>
              <a:t>× </a:t>
            </a:r>
            <a:r>
              <a:rPr lang="en-US" sz="1200" i="1" dirty="0"/>
              <a:t>b </a:t>
            </a:r>
            <a:r>
              <a:rPr lang="en-US" sz="1200" dirty="0"/>
              <a:t>× </a:t>
            </a:r>
            <a:r>
              <a:rPr lang="en-US" sz="1200" i="1" dirty="0"/>
              <a:t>c</a:t>
            </a:r>
            <a:r>
              <a:rPr lang="en-US" sz="1200" dirty="0"/>
              <a:t> cm, where each dimension is between 3 and 6 cm, there is always a match in the database within 0.9 cm, and the average match is within 0.2 cm.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861" y="1593262"/>
            <a:ext cx="914400" cy="914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861" y="2639721"/>
            <a:ext cx="914400" cy="914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032" y="3691804"/>
            <a:ext cx="914400" cy="914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607" y="1598886"/>
            <a:ext cx="914400" cy="914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607" y="2645345"/>
            <a:ext cx="914400" cy="914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607" y="3691804"/>
            <a:ext cx="914400" cy="914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353" y="1598886"/>
            <a:ext cx="914400" cy="914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353" y="2645345"/>
            <a:ext cx="914400" cy="914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353" y="3691804"/>
            <a:ext cx="914400" cy="9144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519" y="264534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33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Web-based cryoablation planning tool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16" y="733222"/>
            <a:ext cx="3781650" cy="3833721"/>
          </a:xfrm>
        </p:spPr>
      </p:pic>
      <p:sp>
        <p:nvSpPr>
          <p:cNvPr id="6" name="TextBox 5"/>
          <p:cNvSpPr txBox="1"/>
          <p:nvPr/>
        </p:nvSpPr>
        <p:spPr>
          <a:xfrm>
            <a:off x="4503765" y="1614756"/>
            <a:ext cx="45200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/>
              </a:rPr>
              <a:t>http://www.edboas.com/calc/cryo/index.html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Login: </a:t>
            </a:r>
            <a:r>
              <a:rPr lang="en-US" dirty="0" err="1" smtClean="0"/>
              <a:t>jvir</a:t>
            </a:r>
            <a:endParaRPr lang="en-US" dirty="0" smtClean="0"/>
          </a:p>
          <a:p>
            <a:r>
              <a:rPr lang="en-US" dirty="0" smtClean="0"/>
              <a:t>Password: cryoablation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69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3176"/>
            <a:ext cx="8229600" cy="339447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Cryoablation planning software is:</a:t>
            </a:r>
          </a:p>
          <a:p>
            <a:r>
              <a:rPr lang="en-US" b="1" dirty="0" smtClean="0"/>
              <a:t>Accurate</a:t>
            </a:r>
            <a:endParaRPr lang="en-US" dirty="0" smtClean="0"/>
          </a:p>
          <a:p>
            <a:pPr lvl="1"/>
            <a:r>
              <a:rPr lang="en-US" dirty="0" smtClean="0"/>
              <a:t>1 mm error in gel, 4 mm error in patients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odel includes tissue-specific perfusion</a:t>
            </a:r>
          </a:p>
          <a:p>
            <a:r>
              <a:rPr lang="en-US" b="1" dirty="0" smtClean="0"/>
              <a:t>Fast</a:t>
            </a:r>
            <a:endParaRPr lang="en-US" dirty="0" smtClean="0"/>
          </a:p>
          <a:p>
            <a:pPr lvl="1"/>
            <a:r>
              <a:rPr lang="en-US" dirty="0"/>
              <a:t>p</a:t>
            </a:r>
            <a:r>
              <a:rPr lang="en-US" dirty="0" smtClean="0"/>
              <a:t>recomputed database</a:t>
            </a:r>
          </a:p>
          <a:p>
            <a:r>
              <a:rPr lang="en-US" b="1" dirty="0" smtClean="0"/>
              <a:t>Comprehensive</a:t>
            </a:r>
            <a:endParaRPr lang="en-US" dirty="0" smtClean="0"/>
          </a:p>
          <a:p>
            <a:pPr lvl="1"/>
            <a:r>
              <a:rPr lang="en-US" dirty="0" smtClean="0"/>
              <a:t>database contains 5670 procedures covering a wide range of geometries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7740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Co-authors: </a:t>
            </a:r>
            <a:r>
              <a:rPr lang="en-US" dirty="0" err="1" smtClean="0"/>
              <a:t>Govindarajan</a:t>
            </a:r>
            <a:r>
              <a:rPr lang="en-US" dirty="0" smtClean="0"/>
              <a:t> </a:t>
            </a:r>
            <a:r>
              <a:rPr lang="en-US" dirty="0"/>
              <a:t>Srimathveeravalli, Jeremy C. </a:t>
            </a:r>
            <a:r>
              <a:rPr lang="en-US" dirty="0" err="1"/>
              <a:t>Durack</a:t>
            </a:r>
            <a:r>
              <a:rPr lang="en-US" dirty="0"/>
              <a:t>, Elena A. Kaye, Joseph P. </a:t>
            </a:r>
            <a:r>
              <a:rPr lang="en-US" dirty="0" err="1"/>
              <a:t>Erinjeri</a:t>
            </a:r>
            <a:r>
              <a:rPr lang="en-US" dirty="0"/>
              <a:t>, </a:t>
            </a:r>
            <a:r>
              <a:rPr lang="en-US" dirty="0" err="1"/>
              <a:t>Etay</a:t>
            </a:r>
            <a:r>
              <a:rPr lang="en-US" dirty="0"/>
              <a:t> </a:t>
            </a:r>
            <a:r>
              <a:rPr lang="en-US" dirty="0" err="1"/>
              <a:t>Ziv</a:t>
            </a:r>
            <a:r>
              <a:rPr lang="en-US" dirty="0"/>
              <a:t>, Majid </a:t>
            </a:r>
            <a:r>
              <a:rPr lang="en-US" dirty="0" err="1"/>
              <a:t>Maybody</a:t>
            </a:r>
            <a:r>
              <a:rPr lang="en-US" dirty="0"/>
              <a:t>, </a:t>
            </a:r>
            <a:r>
              <a:rPr lang="en-US" dirty="0" err="1"/>
              <a:t>Hooman</a:t>
            </a:r>
            <a:r>
              <a:rPr lang="en-US" dirty="0"/>
              <a:t> </a:t>
            </a:r>
            <a:r>
              <a:rPr lang="en-US" dirty="0" err="1"/>
              <a:t>Yarmohammadi</a:t>
            </a:r>
            <a:r>
              <a:rPr lang="en-US" dirty="0"/>
              <a:t>, Stephen B. </a:t>
            </a:r>
            <a:r>
              <a:rPr lang="en-US" dirty="0" smtClean="0"/>
              <a:t>Solomon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Galil</a:t>
            </a:r>
            <a:r>
              <a:rPr lang="en-US" dirty="0" smtClean="0"/>
              <a:t> gel data: </a:t>
            </a:r>
            <a:r>
              <a:rPr lang="en-US" dirty="0" err="1" smtClean="0"/>
              <a:t>Vineel</a:t>
            </a:r>
            <a:r>
              <a:rPr lang="en-US" dirty="0" smtClean="0"/>
              <a:t> </a:t>
            </a:r>
            <a:r>
              <a:rPr lang="en-US" dirty="0" err="1"/>
              <a:t>Vallapureddy</a:t>
            </a:r>
            <a:r>
              <a:rPr lang="en-US" dirty="0"/>
              <a:t>, Sonja Foss, Luan Chan, Satish </a:t>
            </a:r>
            <a:r>
              <a:rPr lang="en-US" dirty="0" err="1"/>
              <a:t>Ramadhyani</a:t>
            </a:r>
            <a:r>
              <a:rPr lang="en-US" dirty="0"/>
              <a:t>, and Uri </a:t>
            </a:r>
            <a:r>
              <a:rPr lang="en-US" dirty="0" err="1" smtClean="0"/>
              <a:t>Arbel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This </a:t>
            </a:r>
            <a:r>
              <a:rPr lang="en-US" dirty="0"/>
              <a:t>research was funded in part through an NIH/NCI Cancer Center Support Grant (P30 CA008748).</a:t>
            </a:r>
          </a:p>
        </p:txBody>
      </p:sp>
    </p:spTree>
    <p:extLst>
      <p:ext uri="{BB962C8B-B14F-4D97-AF65-F5344CB8AC3E}">
        <p14:creationId xmlns:p14="http://schemas.microsoft.com/office/powerpoint/2010/main" val="221310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cryo_planning</Template>
  <TotalTime>0</TotalTime>
  <Words>777</Words>
  <Application>Microsoft Office PowerPoint</Application>
  <PresentationFormat>On-screen Show (16:9)</PresentationFormat>
  <Paragraphs>136</Paragraphs>
  <Slides>20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Times New Roman</vt:lpstr>
      <vt:lpstr>Wingdings</vt:lpstr>
      <vt:lpstr>Office Theme</vt:lpstr>
      <vt:lpstr>Development of a searchable database of cryoablation simulations, for use in treatment planning</vt:lpstr>
      <vt:lpstr>Financial disclosures</vt:lpstr>
      <vt:lpstr>Cryoablation instructions for use</vt:lpstr>
      <vt:lpstr>Cryoablation simulation</vt:lpstr>
      <vt:lpstr>Cryoablation simulation: Heat diffusion</vt:lpstr>
      <vt:lpstr>Cryoablation simulation: Tissue perfusion</vt:lpstr>
      <vt:lpstr>Cryoablation simulation</vt:lpstr>
      <vt:lpstr>Accuracy: Predicting ice ball size in gel</vt:lpstr>
      <vt:lpstr>Synergy</vt:lpstr>
      <vt:lpstr>Accuracy: Predicting synergy</vt:lpstr>
      <vt:lpstr>Accuracy: Predicting ice ball size in patients</vt:lpstr>
      <vt:lpstr>Accuracy: Predicting ice ball size in patients</vt:lpstr>
      <vt:lpstr>Cryoablation planning</vt:lpstr>
      <vt:lpstr>Cryoablation planning database</vt:lpstr>
      <vt:lpstr>Probe configurations</vt:lpstr>
      <vt:lpstr>Ablation schedules</vt:lpstr>
      <vt:lpstr>Cryoablation database coverage</vt:lpstr>
      <vt:lpstr>Web-based cryoablation planning tool</vt:lpstr>
      <vt:lpstr>Conclusion</vt:lpstr>
      <vt:lpstr>Acknowledgements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2016-03-23T18:08:59Z</dcterms:created>
  <dcterms:modified xsi:type="dcterms:W3CDTF">2016-03-31T14:56:09Z</dcterms:modified>
</cp:coreProperties>
</file>